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3.xml" ContentType="application/inkml+xml"/>
  <Override PartName="/ppt/notesSlides/notesSlide1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00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79" r:id="rId10"/>
    <p:sldId id="282" r:id="rId11"/>
    <p:sldId id="281" r:id="rId12"/>
    <p:sldId id="287" r:id="rId13"/>
    <p:sldId id="288" r:id="rId14"/>
    <p:sldId id="285" r:id="rId15"/>
    <p:sldId id="283" r:id="rId16"/>
    <p:sldId id="290" r:id="rId17"/>
    <p:sldId id="286" r:id="rId18"/>
    <p:sldId id="289" r:id="rId19"/>
    <p:sldId id="284" r:id="rId20"/>
    <p:sldId id="291" r:id="rId21"/>
    <p:sldId id="292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6"/>
      <p:bold r:id="rId37"/>
      <p:italic r:id="rId38"/>
      <p:boldItalic r:id="rId39"/>
    </p:embeddedFont>
    <p:embeddedFont>
      <p:font typeface="Roboto Black" panose="02000000000000000000" pitchFamily="2" charset="0"/>
      <p:bold r:id="rId40"/>
      <p:boldItalic r:id="rId41"/>
    </p:embeddedFont>
    <p:embeddedFont>
      <p:font typeface="Roboto Light" panose="02000000000000000000" pitchFamily="2" charset="0"/>
      <p:regular r:id="rId42"/>
      <p:bold r:id="rId43"/>
      <p:italic r:id="rId44"/>
      <p:boldItalic r:id="rId45"/>
    </p:embeddedFont>
    <p:embeddedFont>
      <p:font typeface="Roboto Medium" panose="02000000000000000000" pitchFamily="2" charset="0"/>
      <p:regular r:id="rId46"/>
      <p:bold r:id="rId47"/>
      <p:italic r:id="rId48"/>
      <p:boldItalic r:id="rId49"/>
    </p:embeddedFont>
    <p:embeddedFont>
      <p:font typeface="Roboto Thin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2A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ED49A1-6980-4E0E-A5AA-0833812C923E}">
  <a:tblStyle styleId="{7CED49A1-6980-4E0E-A5AA-0833812C92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/>
        <p:guide orient="horz" pos="223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4:11:33.932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267 63 24575,'44'0'0,"-14"1"0,-1-1 0,1-1 0,51-10 0,-59 7 0,-1 1 0,0 2 0,43 1 0,-48 1 0,1 0 0,-1-2 0,1 0 0,-1 0 0,0-2 0,1 0 0,30-10 0,-25 7 0,0 0 0,1 2 0,0 0 0,-1 2 0,1 0 0,0 2 0,44 4 0,8-1 0,747-3 0,-635 19 0,-134-19 0,-11-2 0,1 3 0,80 11 0,27 24 0,-121-30 0,0-2 0,1-1 0,0-1 0,-1-2 0,39-3 0,16 0 0,-23 5 0,-39-1 0,-1 0 0,1 0 0,-1-2 0,1-1 0,-1-1 0,0-1 0,33-9 0,-38 7 0,-1 2 0,1 0 0,0 0 0,0 2 0,26-2 0,87 6 0,-47 1 0,-16-5 0,74 4 0,-128 0 0,-1 0 0,1 1 0,-1 0 0,13 6 0,-14-5 0,1-1 0,0 1 0,0-2 0,0 1 0,14 0 0,-9 0 0,1 0 0,-1 1 0,-1 1 0,1 0 0,-1 1 0,0 1 0,0 0 0,0 1 0,20 16 0,-19-14 0,0 1 0,0 0 0,-1 2 0,-1-1 0,0 2 0,12 15 0,-20-22 0,-1 1 0,0-1 0,-1 1 0,0 0 0,0 0 0,-1 1 0,0-1 0,0 1 0,-1-1 0,0 1 0,0 0 0,-1 0 0,-1 0 0,1 0 0,-2 11 0,1-18 0,-1 1 0,1 0 0,-1-1 0,0 1 0,0 0 0,0-1 0,0 1 0,0-1 0,0 0 0,-1 1 0,1-1 0,-1 0 0,0 0 0,0 0 0,0 0 0,0 0 0,0 0 0,0-1 0,0 1 0,0-1 0,-1 1 0,1-1 0,0 0 0,-1 0 0,1 0 0,-1 0 0,0 0 0,1-1 0,-1 1 0,-4 0 0,-10 1 0,-1-1 0,1 0 0,-32-4 0,21 2 0,-67-2 0,-184 6 0,168 16 0,61-12 0,26-2 0,0-2 0,-28 0 0,18-1 0,0 1 0,-47 11 0,48-7 0,-1-2 0,-50 2 0,-102 11 0,143-16 0,-80 15 0,82-10 0,0-1 0,-47 0 0,-1089-7 0,1167 2 0,1 0 0,-1 1 0,1 0 0,0 0 0,0 1 0,0 1 0,-17 8 0,15-7 0,0 0 0,-1-1 0,1 0 0,-20 4 0,-55-2 0,60-6 0,-50 8 0,24-1 0,0-3 0,0-2 0,-60-5 0,6 1 0,95 2 0,-6 1 0,-1-1 0,0 0 0,0-2 0,1 0 0,-1 0 0,1-2 0,0 0 0,0-1 0,-20-9 0,18 6 0,0 1 0,0 1 0,-26-4 0,-23-8 0,54 14 0,-1-1 0,1-1 0,1 0 0,-1-1 0,-17-12 0,27 16 0,0 0 0,0-1 0,0 0 0,1 0 0,-1 0 0,1 0 0,0 0 0,0-1 0,1 0 0,-1 1 0,1-1 0,0 0 0,0 0 0,1 0 0,0 0 0,-1-1 0,2 1 0,-1 0 0,0-6 0,0-7 0,1 1 0,0-1 0,1 0 0,4-20 0,-3 31 0,0 0 0,0 0 0,1 0 0,0 0 0,0 0 0,1 1 0,-1 0 0,1-1 0,1 2 0,-1-1 0,1 0 0,9-8 0,-1 2 0,0 0 0,1 1 0,1 0 0,0 1 0,0 0 0,31-13 0,-20 13-273,0 1 0,0 1 0,1 1 0,39-4 0,-52 9-6553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4:11:55.73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3667 175 24575,'0'-7'0,"0"1"0,0 0 0,-1 0 0,1 0 0,-1 0 0,-1 0 0,1 0 0,-1 0 0,0 0 0,0 0 0,-1 0 0,0 1 0,0 0 0,0-1 0,-1 1 0,1 0 0,-1 1 0,-1-1 0,1 1 0,0-1 0,-1 1 0,0 1 0,0-1 0,0 1 0,-1-1 0,1 2 0,-1-1 0,1 1 0,-1-1 0,-9-1 0,-23-4 0,-1 1 0,1 2 0,-1 1 0,0 2 0,-66 6 0,8-1 0,0-5 0,-105 4 0,91 17 0,62-12 0,19-2 0,-60 2 0,-3-9 0,-132 3 0,155 8 0,36-4 0,-49 0 0,0-7 0,-114 4 0,48 18 0,87-14 0,-100 5 0,123-10 0,1 1 0,-1 3 0,1 0 0,-40 13 0,20-7 0,-75 6 0,33-5 0,17-7 0,61-5 0,1 1 0,-1 1 0,-24 5 0,-12 4 0,0-3 0,-1-3 0,-100-3 0,108-2 0,39 1 0,-1 2 0,1-1 0,0 1 0,1 1 0,-1 0 0,1 1 0,-20 10 0,-3 1 0,15-8 0,1-1 0,0 0 0,1 2 0,0 0 0,-29 22 0,42-29 0,1 1 0,0-1 0,0 1 0,1 0 0,-1 0 0,0 0 0,1 1 0,0-1 0,0 1 0,0-1 0,0 1 0,0 0 0,1-1 0,0 1 0,0 0 0,0 0 0,0 0 0,0 0 0,1 0 0,0 0 0,0 0 0,0 0 0,0 1 0,0-1 0,1 0 0,0 0 0,0-1 0,0 1 0,3 6 0,-2-6 0,0 0 0,1 0 0,-1 0 0,1 0 0,0-1 0,0 1 0,0-1 0,0 0 0,1 0 0,0 0 0,-1-1 0,1 1 0,0-1 0,0 0 0,0 0 0,0 0 0,1 0 0,-1-1 0,0 0 0,1 0 0,8 1 0,10 1 0,1-1 0,-1-2 0,27-2 0,-15 1 0,83-2 0,194 6 0,-300-1 0,0 0 0,-1 1 0,1 0 0,11 6 0,-13-5 0,1-1 0,0 1 0,0-2 0,0 1 0,14 0 0,46-2 0,-38-2 0,-1 2 0,56 8 0,-41-1 0,-35-7 0,-1 0 0,0 1 0,1 1 0,-1 0 0,0 0 0,0 1 0,-1 0 0,11 7 0,-12-7 0,1 1 0,-1-1 0,1-1 0,-1 0 0,1 0 0,0-1 0,0 0 0,18 0 0,89-3 0,-47-2 0,845 3 0,-767-19 0,-95 19 0,-27 1 0,1-1 0,0-1 0,0-2 0,27-5 0,-33 4 0,1 1 0,-1 1 0,37 1 0,-35 2 0,-1-2 0,0 0 0,32-7 0,-18 3 0,0 1 0,1 1 0,-1 2 0,41 4 0,11 0 0,-3-1 0,91-5 0,-173 3 0,-1 0 0,1-1 0,0 1 0,0-1 0,-1 0 0,1 0 0,-1 0 0,1 0 0,-1-1 0,1 1 0,-1-1 0,0 1 0,1-1 0,-1 0 0,0 0 0,0 0 0,0 0 0,-1 0 0,1 0 0,0-1 0,-1 1 0,0-1 0,1 1 0,-1-1 0,0 1 0,0-1 0,0 0 0,-1 1 0,1-1 0,0-4 0,1-10 0,-1 0 0,-1 0 0,0 0 0,-4-19 0,1-7 0,-16-105 0,19 130-1365,0 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4:12:22.748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642 118 24575,'-91'-2'0,"-99"4"0,158 3 0,-1 2 0,-40 13 0,-14 3 0,70-18 0,1 1 0,0 1 0,0 0 0,-22 14 0,35-18 0,0 0 0,0 0 0,1 0 0,-1 0 0,1 0 0,0 1 0,0-1 0,0 1 0,0-1 0,1 1 0,-1 0 0,1 0 0,0 0 0,0 0 0,0-1 0,1 1 0,0 0 0,-1 6 0,1 0 0,0 0 0,0-1 0,0 1 0,1 0 0,1-1 0,4 17 0,-4-21 0,1 0 0,-1 0 0,1 0 0,0 0 0,1-1 0,-1 1 0,1-1 0,0 0 0,0 0 0,0-1 0,9 7 0,58 29 0,-33-19 0,-25-15 0,-1 1 0,1-2 0,0 0 0,26 5 0,28 8 0,-31-2 0,1-1 0,1-3 0,75 14 0,-102-22 0,0 0 0,-1 1 0,0 0 0,0 0 0,0 1 0,0 1 0,-1 0 0,15 11 0,32 19 0,-28-23 0,-1 0 0,2-2 0,-1-1 0,1-2 0,1 0 0,0-2 0,0-1 0,0-2 0,34 0 0,-45-2 0,0 1 0,-1 1 0,1 0 0,18 7 0,-19-5 0,1 0 0,0-2 0,37 3 0,72 3 0,6 0 0,-32-10 0,132 16 0,-80 4 0,-121-16 0,66 0 0,-68-3 0,0 0 0,51 9 0,-31 1 0,0-3 0,89 3 0,-54-1 0,-1 1 0,-10-10 0,92 13 0,24 5 0,318-10 0,-285-11 0,-176 3 0,339 15 0,-278-8 0,127-8 0,-87-1 0,1901 2 0,-2026-2 0,46-7 0,-16 0 0,-6 3 0,1 0 0,59 0 0,-43 7 0,94-2 0,-61-18 0,-75 14 0,1 0 0,-1 1 0,34-1 0,-33 5 0,1 0 0,0-2 0,0 0 0,0-2 0,30-9 0,-8 2 0,-1 2 0,2 2 0,-1 2 0,0 2 0,57 4 0,-72-1 0,112-12 0,-72 4 0,193-29 0,-242 34 0,44-12 0,-49 10 0,0 0 0,1 2 0,-1 0 0,21 0 0,857 4 0,-751-21 0,57 23 0,86-6 0,-176-15 0,-79 11 0,-1 2 0,53-2 0,-24 7 0,15 0 0,100-11 0,-79 3 0,167 7 0,-121 3 0,2767-2 0,-2884 2 0,1 0 0,52 13 0,-53-9 0,0-1 0,0-1 0,33 1 0,539-6 0,-411 20 0,1195-20 0,-1210 21 0,-121-20 0,-12-1 0,1 2 0,62 9 0,-48-3 0,1-3 0,108-5 0,-54-2 0,-1 5 0,119-4 0,-216 0 0,0 0 0,1-1 0,-1 0 0,13-6 0,-15 5 0,1 1 0,0 0 0,0 0 0,0 1 0,21-2 0,-19 4 0,0-1 0,0 0 0,0-1 0,0 0 0,15-6 0,-21 6 0,-1 0 0,1-1 0,-1 1 0,0-1 0,0-1 0,0 1 0,0-1 0,0 0 0,-1 0 0,0 0 0,0 0 0,7-10 0,-6 7 0,1 1 0,0 0 0,0 0 0,0 0 0,1 1 0,0 0 0,13-7 0,22-17 0,-39 24 0,0 0 0,1 0 0,-2 0 0,1 0 0,0-1 0,-1 1 0,0-1 0,-1 1 0,1-1 0,-1 0 0,0 0 0,0-10 0,9-32 0,-8 44 0,0 0 0,-1 0 0,0 0 0,0-1 0,0 1 0,0 0 0,-1-1 0,0 1 0,0 0 0,0-1 0,0 1 0,-1 0 0,1-1 0,-1 1 0,0 0 0,-1 0 0,-2-7 0,-2 1 0,0 1 0,0 0 0,-1 0 0,-1 0 0,-13-13 0,14 15 0,-59-52 0,60 56 0,1-1 0,-1 1 0,0-1 0,0 2 0,0-1 0,0 1 0,0 0 0,-1 0 0,1 0 0,-1 1 0,-7-1 0,-10 0 0,1-2 0,0-1 0,0-1 0,-37-14 0,35 11 0,0 1 0,-1 1 0,-36-5 0,-390-5 0,-4558 17 0,4824-19 0,140 17 0,-76-10 0,69 6 0,-92 3 0,89 4 0,-79-9 0,37 0 0,-167 6 0,120 5 0,-920-3 0,1050-1 0,0-1 0,0 0 0,0-1 0,-22-8 0,21 6 0,0 1 0,-1 0 0,-26-2 0,-142-8 0,119 7 0,0 4 0,-76 6 0,25-1 0,-798-2 0,823 10 0,-3 0 0,25-10 0,-103 14 0,105-8 0,0-3 0,-70-6 0,20 1 0,26 12 0,68-6 0,-46 2 0,-4590-9 0,2465 5 0,2185-2-170,0 1-1,0 0 0,0 1 1,0 0-1,0 0 0,0 1 1,-12 6-1,12-3-6655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4:12:42.180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0 1 24575,'450'0'0,"-432"1"0,0 1 0,-1 1 0,1 0 0,21 8 0,37 7 0,-62-15 0,-1 0 0,1 1 0,-1 1 0,18 8 0,-21-8 0,1 0 0,-1-1 0,1 0 0,1-1 0,-1 0 0,0-1 0,15 1 0,540-2 0,-254-3 0,472 2 0,-719-10-510,-56 8-345,8-1-5971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4:12:47.109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3 19 24575,'0'0'0,"0"0"0,0 0 0,-1-1 0,1 1 0,0 0 0,0 0 0,0 0 0,0 0 0,-1-1 0,1 1 0,0 0 0,0 0 0,0 0 0,0-1 0,0 1 0,0 0 0,0 0 0,0-1 0,-1 1 0,1 0 0,0 0 0,0-1 0,0 1 0,0 0 0,0 0 0,0-1 0,0 1 0,0 0 0,1 0 0,-1-1 0,0 1 0,0 0 0,0 0 0,0 0 0,0-1 0,0 1 0,0 0 0,1 0 0,-1 0 0,0-1 0,0 1 0,0 0 0,0 0 0,1 0 0,-1 0 0,0-1 0,17-4 0,19 1 0,417 5 0,-266 18 0,-62-22 0,141 6 0,-206 6 0,-39-6 0,0 0 0,26 1 0,178 14 0,541-19 0,-674 11 0,3 0 0,-57-8 0,0 2 0,43 9 0,-43-6 0,-1-2 0,48 2 0,64 11 0,785-19 0,-747-18 0,-77 10 0,-75 4 0,44 0 0,-68 4 21,0 0 0,0 0-1,-1-2 1,1 1 0,20-9 0,-20 7-270,0 0 1,0 1 0,1 1 0,-1-1-1,15 0 1,-10 3-6578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4:12:54.94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1 24575,'5'4'0,"1"1"0,0-1 0,0 0 0,0-1 0,0 1 0,1-1 0,-1 0 0,1-1 0,0 0 0,-1 0 0,1 0 0,0-1 0,12 1 0,12-1 0,59-3 0,-31-1 0,42 1 0,115 5 0,-203-1 0,0 0 0,0 2 0,20 6 0,-22-5 0,1-2 0,0 1 0,0-2 0,18 3 0,195-6 0,37 2 0,-113 19 0,-26-3 0,-74-9 0,97 4 0,-5-11 0,110-3 0,-181-7 0,-37 4 0,51-1 0,-54 7-118,-8 0-131,0-1-1,1-1 1,-1-1-1,33-7 1,-42 6-6577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5T04:13:02.466"/>
    </inkml:context>
    <inkml:brush xml:id="br0">
      <inkml:brushProperty name="width" value="0.025" units="cm"/>
      <inkml:brushProperty name="height" value="0.025" units="cm"/>
      <inkml:brushProperty name="color" value="#FFC114"/>
    </inkml:brush>
  </inkml:definitions>
  <inkml:trace contextRef="#ctx0" brushRef="#br0">1 39 24575,'67'1'0,"-17"0"0,-1-2 0,85-11 0,-81 5 0,0 3 0,0 2 0,55 5 0,-2-1 0,-53-3 0,81-12 0,-101 9-188,59 3 0,-68 1-801,-8 0-5837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6945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504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944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3253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2764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046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4549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4609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387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17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36647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5678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99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Title Slide: Web Development">
  <p:cSld name="CUSTOM_2_3_1_1_1_1_1_2_1_2_1_1_1_1_2_2_1_2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Instructor Demonstration">
  <p:cSld name="CUSTOM_2_3_1_1_1_1_1_2_1_2_1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4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91440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Activity">
  <p:cSld name="CUSTOM_2_3_1_1_1_1_1_2_1_2_1_1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t="29" b="3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. Activity with Instructions ">
  <p:cSld name="CUSTOM_2_5_1_3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t="29" b="3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2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3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. Challenge">
  <p:cSld name="CUSTOM_2_3_1_1_1_1_1_2_1_2_1_1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2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. Challenge with Instructions">
  <p:cSld name="CUSTOM_2_5_1_4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15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ubTitle" idx="3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. Homework">
  <p:cSld name="CUSTOM_2_3_1_1_1_1_1_2_1_2_1_1_3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l="209" r="209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6030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. Homework with Instructions">
  <p:cSld name="CUSTOM_2_5_2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body" idx="1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l="504" r="504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ubTitle" idx="2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17"/>
          <p:cNvSpPr txBox="1">
            <a:spLocks noGrp="1"/>
          </p:cNvSpPr>
          <p:nvPr>
            <p:ph type="title" idx="3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75" tIns="9125" rIns="1005825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Numbered 1–4 (Green)">
  <p:cSld name="CUSTOM_2_7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8"/>
          <p:cNvSpPr txBox="1">
            <a:spLocks noGrp="1"/>
          </p:cNvSpPr>
          <p:nvPr>
            <p:ph type="subTitle" idx="3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4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5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6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. Numbered 1–5 (Green)">
  <p:cSld name="CUSTOM_2_7_1_4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" name="Google Shape;185;p1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7" name="Google Shape;187;p1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" name="Google Shape;200;p19"/>
          <p:cNvSpPr txBox="1">
            <a:spLocks noGrp="1"/>
          </p:cNvSpPr>
          <p:nvPr>
            <p:ph type="subTitle" idx="3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5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6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. Numbered 1–6 (Gray)">
  <p:cSld name="CUSTOM_2_7_1_3_1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p2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20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4" name="Google Shape;244;p20"/>
          <p:cNvSpPr txBox="1">
            <a:spLocks noGrp="1"/>
          </p:cNvSpPr>
          <p:nvPr>
            <p:ph type="subTitle" idx="4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0"/>
          <p:cNvSpPr txBox="1">
            <a:spLocks noGrp="1"/>
          </p:cNvSpPr>
          <p:nvPr>
            <p:ph type="subTitle" idx="5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0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0"/>
          <p:cNvSpPr txBox="1">
            <a:spLocks noGrp="1"/>
          </p:cNvSpPr>
          <p:nvPr>
            <p:ph type="subTitle" idx="7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0"/>
          <p:cNvSpPr txBox="1">
            <a:spLocks noGrp="1"/>
          </p:cNvSpPr>
          <p:nvPr>
            <p:ph type="subTitle" idx="8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Title Slide: UX/UI Design">
  <p:cSld name="CUSTOM_2_3_1_1_1_1_1_2_1_2_1_1_1_1_2_2_1_1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. Numbered 1–6 (Blue)">
  <p:cSld name="CUSTOM_2_7_1_3_1_1_2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4" name="Google Shape;254;p2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Google Shape;256;p2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1"/>
          <p:cNvSpPr txBox="1">
            <a:spLocks noGrp="1"/>
          </p:cNvSpPr>
          <p:nvPr>
            <p:ph type="subTitle" idx="3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21"/>
          <p:cNvSpPr txBox="1">
            <a:spLocks noGrp="1"/>
          </p:cNvSpPr>
          <p:nvPr>
            <p:ph type="subTitle" idx="4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 txBox="1">
            <a:spLocks noGrp="1"/>
          </p:cNvSpPr>
          <p:nvPr>
            <p:ph type="subTitle" idx="5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21"/>
          <p:cNvSpPr txBox="1">
            <a:spLocks noGrp="1"/>
          </p:cNvSpPr>
          <p:nvPr>
            <p:ph type="subTitle" idx="6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1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21"/>
          <p:cNvSpPr txBox="1">
            <a:spLocks noGrp="1"/>
          </p:cNvSpPr>
          <p:nvPr>
            <p:ph type="subTitle" idx="8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. Numbered 1–7 (Gray)">
  <p:cSld name="CUSTOM_2_7_1_3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1" name="Google Shape;291;p2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3" name="Google Shape;293;p2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7" name="Google Shape;297;p2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2"/>
          <p:cNvSpPr txBox="1">
            <a:spLocks noGrp="1"/>
          </p:cNvSpPr>
          <p:nvPr>
            <p:ph type="subTitle" idx="4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2"/>
          <p:cNvSpPr txBox="1">
            <a:spLocks noGrp="1"/>
          </p:cNvSpPr>
          <p:nvPr>
            <p:ph type="subTitle" idx="6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2"/>
          <p:cNvSpPr txBox="1">
            <a:spLocks noGrp="1"/>
          </p:cNvSpPr>
          <p:nvPr>
            <p:ph type="subTitle" idx="7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" name="Google Shape;322;p2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6302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. Numbered 1–8 (Gray)">
  <p:cSld name="CUSTOM_2_7_1_3_1_1_1_1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" name="Google Shape;332;p2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4" name="Google Shape;334;p2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9" name="Google Shape;339;p23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" name="Google Shape;344;p23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3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23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23"/>
          <p:cNvSpPr txBox="1">
            <a:spLocks noGrp="1"/>
          </p:cNvSpPr>
          <p:nvPr>
            <p:ph type="subTitle" idx="7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" name="Google Shape;364;p23"/>
          <p:cNvSpPr txBox="1">
            <a:spLocks noGrp="1"/>
          </p:cNvSpPr>
          <p:nvPr>
            <p:ph type="subTitle" idx="8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3"/>
          <p:cNvSpPr txBox="1">
            <a:spLocks noGrp="1"/>
          </p:cNvSpPr>
          <p:nvPr>
            <p:ph type="subTitle" idx="9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4" name="Google Shape;374;p23"/>
          <p:cNvSpPr txBox="1">
            <a:spLocks noGrp="1"/>
          </p:cNvSpPr>
          <p:nvPr>
            <p:ph type="subTitle" idx="13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. Numbered 1–8 (Green)">
  <p:cSld name="CUSTOM_2_7_1_3_1_1_1_1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2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" name="Google Shape;381;p2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" name="Google Shape;386;p24"/>
          <p:cNvSpPr txBox="1">
            <a:spLocks noGrp="1"/>
          </p:cNvSpPr>
          <p:nvPr>
            <p:ph type="subTitle" idx="3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" name="Google Shape;391;p24"/>
          <p:cNvSpPr txBox="1">
            <a:spLocks noGrp="1"/>
          </p:cNvSpPr>
          <p:nvPr>
            <p:ph type="subTitle" idx="4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24"/>
          <p:cNvSpPr txBox="1">
            <a:spLocks noGrp="1"/>
          </p:cNvSpPr>
          <p:nvPr>
            <p:ph type="subTitle" idx="5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" name="Google Shape;401;p24"/>
          <p:cNvSpPr txBox="1">
            <a:spLocks noGrp="1"/>
          </p:cNvSpPr>
          <p:nvPr>
            <p:ph type="subTitle" idx="6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6" name="Google Shape;406;p24"/>
          <p:cNvSpPr txBox="1">
            <a:spLocks noGrp="1"/>
          </p:cNvSpPr>
          <p:nvPr>
            <p:ph type="subTitle" idx="7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24"/>
          <p:cNvSpPr txBox="1">
            <a:spLocks noGrp="1"/>
          </p:cNvSpPr>
          <p:nvPr>
            <p:ph type="subTitle" idx="8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2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" name="Google Shape;421;p2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6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. Numbered 1–3 (Green)">
  <p:cSld name="CUSTOM_2_7_1_5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6" name="Google Shape;426;p2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8" name="Google Shape;428;p2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5"/>
          <p:cNvSpPr txBox="1">
            <a:spLocks noGrp="1"/>
          </p:cNvSpPr>
          <p:nvPr>
            <p:ph type="subTitle" idx="3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 txBox="1">
            <a:spLocks noGrp="1"/>
          </p:cNvSpPr>
          <p:nvPr>
            <p:ph type="subTitle" idx="4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25"/>
          <p:cNvSpPr txBox="1">
            <a:spLocks noGrp="1"/>
          </p:cNvSpPr>
          <p:nvPr>
            <p:ph type="subTitle" idx="5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CUSTOM_2_7_1_5_2_1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. Numbered 1–5 (Grey)">
  <p:cSld name="CUSTOM_2_7_1_5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1" name="Google Shape;461;p2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3" name="Google Shape;463;p2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name="adj" fmla="val 50000"/>
            </a:avLst>
          </a:prstGeom>
          <a:solidFill>
            <a:srgbClr val="A9B7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name="adj" fmla="val 5000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7"/>
          <p:cNvSpPr txBox="1">
            <a:spLocks noGrp="1"/>
          </p:cNvSpPr>
          <p:nvPr>
            <p:ph type="subTitle" idx="3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27"/>
          <p:cNvSpPr txBox="1">
            <a:spLocks noGrp="1"/>
          </p:cNvSpPr>
          <p:nvPr>
            <p:ph type="subTitle" idx="4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27"/>
          <p:cNvSpPr txBox="1">
            <a:spLocks noGrp="1"/>
          </p:cNvSpPr>
          <p:nvPr>
            <p:ph type="subTitle" idx="5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27"/>
          <p:cNvSpPr txBox="1">
            <a:spLocks noGrp="1"/>
          </p:cNvSpPr>
          <p:nvPr>
            <p:ph type="subTitle" idx="6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1554475" bIns="0" anchor="ctr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7"/>
          <p:cNvSpPr txBox="1">
            <a:spLocks noGrp="1"/>
          </p:cNvSpPr>
          <p:nvPr>
            <p:ph type="subTitle" idx="7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. Bullets 1–4 (Greens)">
  <p:cSld name="CUSTOM_2_7_1_6_1_2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2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9" name="Google Shape;489;p2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2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2" name="Google Shape;492;p28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8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28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28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. Bullets 1–4 (Yellow/Green)">
  <p:cSld name="CUSTOM_2_7_1_6_1_2_1"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p2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8" name="Google Shape;508;p2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0" name="Google Shape;510;p2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1" name="Google Shape;511;p29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9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29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. Bullets 1–4 (Gray)">
  <p:cSld name="CUSTOM_2_7_1_6_1_2_1_1"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7" name="Google Shape;527;p3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9" name="Google Shape;529;p3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0" name="Google Shape;530;p30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0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30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6" name="Google Shape;536;p30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. Title Slide: Cybersecurity ">
  <p:cSld name="CUSTOM_2_3_1_1_1_1_1_2_1_2_1_1_1_1_2_2_1_1_1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. Bullets 1–4 (Blue)">
  <p:cSld name="CUSTOM_2_7_1_6_1_2_1_1_1"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3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6" name="Google Shape;546;p3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8" name="Google Shape;548;p3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31"/>
          <p:cNvSpPr txBox="1">
            <a:spLocks noGrp="1"/>
          </p:cNvSpPr>
          <p:nvPr>
            <p:ph type="subTitle" idx="3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1"/>
          <p:cNvSpPr txBox="1">
            <a:spLocks noGrp="1"/>
          </p:cNvSpPr>
          <p:nvPr>
            <p:ph type="subTitle" idx="4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31"/>
          <p:cNvSpPr txBox="1">
            <a:spLocks noGrp="1"/>
          </p:cNvSpPr>
          <p:nvPr>
            <p:ph type="subTitle" idx="5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55" name="Google Shape;555;p31"/>
          <p:cNvSpPr txBox="1">
            <a:spLocks noGrp="1"/>
          </p:cNvSpPr>
          <p:nvPr>
            <p:ph type="subTitle" idx="6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. Bullets 1–5 (Green)">
  <p:cSld name="CUSTOM_2_7_1_4_1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3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5" name="Google Shape;565;p3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32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2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32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32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2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. Bullets 1–5 (Green/Yellow)">
  <p:cSld name="CUSTOM_2_7_1_4_1_2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85" name="Google Shape;585;p3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3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3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33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3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33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33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3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. Bullets 1–5 (Gray)">
  <p:cSld name="CUSTOM_2_7_1_4_1_1"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7" name="Google Shape;607;p3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3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1" name="Google Shape;611;p3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34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34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4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4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. Bullets 1–5 (Blue)">
  <p:cSld name="CUSTOM_2_7_1_4_1_1_1"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3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1" name="Google Shape;631;p3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3" name="Google Shape;633;p3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35"/>
          <p:cNvSpPr txBox="1">
            <a:spLocks noGrp="1"/>
          </p:cNvSpPr>
          <p:nvPr>
            <p:ph type="subTitle" idx="3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5"/>
          <p:cNvSpPr txBox="1">
            <a:spLocks noGrp="1"/>
          </p:cNvSpPr>
          <p:nvPr>
            <p:ph type="subTitle" idx="4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5"/>
          <p:cNvSpPr txBox="1">
            <a:spLocks noGrp="1"/>
          </p:cNvSpPr>
          <p:nvPr>
            <p:ph type="subTitle" idx="5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35"/>
          <p:cNvSpPr txBox="1">
            <a:spLocks noGrp="1"/>
          </p:cNvSpPr>
          <p:nvPr>
            <p:ph type="subTitle" idx="6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5"/>
          <p:cNvSpPr txBox="1">
            <a:spLocks noGrp="1"/>
          </p:cNvSpPr>
          <p:nvPr>
            <p:ph type="subTitle" idx="7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2">
            <a:alphaModFix/>
          </a:blip>
          <a:srcRect t="475" b="46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. Bullets 1–6 (Green)">
  <p:cSld name="CUSTOM_2_7_1_3_1_1_3_1"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3" name="Google Shape;653;p3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5" name="Google Shape;655;p3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36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6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36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36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36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36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3">
            <a:alphaModFix/>
          </a:blip>
          <a:srcRect t="228" b="23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. Bullets 1–6 (Yellow/Green)">
  <p:cSld name="CUSTOM_2_7_1_3_1_1_3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3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8" name="Google Shape;678;p3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0" name="Google Shape;680;p3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1" name="Google Shape;681;p37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37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37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37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37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37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. Bullets 1–6 (Gray)">
  <p:cSld name="CUSTOM_2_7_1_3_1_1_3_3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3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3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5" name="Google Shape;705;p3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8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38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3" name="Google Shape;713;p38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38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5" name="Google Shape;715;p38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38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2">
            <a:alphaModFix/>
          </a:blip>
          <a:srcRect t="1774" b="17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. Bullets 1–6 (Blue)">
  <p:cSld name="CUSTOM_2_7_1_3_1_1_3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3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3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3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0" name="Google Shape;730;p39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39"/>
          <p:cNvSpPr txBox="1">
            <a:spLocks noGrp="1"/>
          </p:cNvSpPr>
          <p:nvPr>
            <p:ph type="subTitle" idx="3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39"/>
          <p:cNvSpPr txBox="1">
            <a:spLocks noGrp="1"/>
          </p:cNvSpPr>
          <p:nvPr>
            <p:ph type="subTitle" idx="4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39"/>
          <p:cNvSpPr txBox="1">
            <a:spLocks noGrp="1"/>
          </p:cNvSpPr>
          <p:nvPr>
            <p:ph type="subTitle" idx="5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39"/>
          <p:cNvSpPr txBox="1">
            <a:spLocks noGrp="1"/>
          </p:cNvSpPr>
          <p:nvPr>
            <p:ph type="subTitle" idx="6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39"/>
          <p:cNvSpPr txBox="1">
            <a:spLocks noGrp="1"/>
          </p:cNvSpPr>
          <p:nvPr>
            <p:ph type="subTitle" idx="7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39"/>
          <p:cNvSpPr txBox="1">
            <a:spLocks noGrp="1"/>
          </p:cNvSpPr>
          <p:nvPr>
            <p:ph type="subTitle" idx="8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17300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2">
            <a:alphaModFix/>
          </a:blip>
          <a:srcRect t="465" b="47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. Bullets 1–7 (Green)">
  <p:cSld name="CUSTOM_2_7_1_3_1_1_1_2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4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4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5" name="Google Shape;755;p40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0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0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40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40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40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t="1380" b="139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. Title Slide:Data Analytics and Visualization">
  <p:cSld name="CUSTOM_2_3_1_1_1_1_1_2_1_2_1_1_1_1_2_1_1_1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1188700" bIns="91425" anchor="t" anchorCtr="0">
            <a:noAutofit/>
          </a:bodyPr>
          <a:lstStyle/>
          <a:p>
            <a:pPr marL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25" rIns="11887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80350" tIns="0" rIns="457200" bIns="4572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00400" tIns="9125" rIns="27430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. Bullets 1–7 (Yellow/Green)">
  <p:cSld name="CUSTOM_2_7_1_3_1_1_1_2_1"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9" name="Google Shape;779;p41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1" name="Google Shape;781;p41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3" name="Google Shape;783;p41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4" name="Google Shape;784;p41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41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41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41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1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. Bullets 1–7 (Gray)">
  <p:cSld name="CUSTOM_2_7_1_3_1_1_1_2_1_1"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2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42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1" name="Google Shape;811;p42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42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42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42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42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42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42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2">
            <a:alphaModFix/>
          </a:blip>
          <a:srcRect t="2883" b="2892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. Bullets 1–7 (Blue)">
  <p:cSld name="CUSTOM_2_7_1_3_1_1_1_2_1_1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4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35" name="Google Shape;835;p43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9" name="Google Shape;839;p43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0" name="Google Shape;840;p43"/>
          <p:cNvSpPr txBox="1">
            <a:spLocks noGrp="1"/>
          </p:cNvSpPr>
          <p:nvPr>
            <p:ph type="subTitle" idx="3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43"/>
          <p:cNvSpPr txBox="1">
            <a:spLocks noGrp="1"/>
          </p:cNvSpPr>
          <p:nvPr>
            <p:ph type="subTitle" idx="4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43"/>
          <p:cNvSpPr txBox="1">
            <a:spLocks noGrp="1"/>
          </p:cNvSpPr>
          <p:nvPr>
            <p:ph type="subTitle" idx="5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43"/>
          <p:cNvSpPr txBox="1">
            <a:spLocks noGrp="1"/>
          </p:cNvSpPr>
          <p:nvPr>
            <p:ph type="subTitle" idx="6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43"/>
          <p:cNvSpPr txBox="1">
            <a:spLocks noGrp="1"/>
          </p:cNvSpPr>
          <p:nvPr>
            <p:ph type="subTitle" idx="7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3"/>
          <p:cNvSpPr txBox="1">
            <a:spLocks noGrp="1"/>
          </p:cNvSpPr>
          <p:nvPr>
            <p:ph type="subTitle" idx="8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43"/>
          <p:cNvSpPr txBox="1">
            <a:spLocks noGrp="1"/>
          </p:cNvSpPr>
          <p:nvPr>
            <p:ph type="subTitle" idx="9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258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2">
            <a:alphaModFix/>
          </a:blip>
          <a:srcRect t="1616" b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. Bullets 1–8 (Green)">
  <p:cSld name="CUSTOM_2_7_1_3_1_1_1_1_1_1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2" name="Google Shape;862;p44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4" name="Google Shape;864;p44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6" name="Google Shape;866;p44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44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44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44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44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p44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44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44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44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3">
            <a:alphaModFix/>
          </a:blip>
          <a:srcRect t="1047" b="103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. Bullets 1–8 (Yellow/Green)">
  <p:cSld name="CUSTOM_2_7_1_3_1_1_1_1_1_1_1"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4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45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7" name="Google Shape;897;p45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9" name="Google Shape;899;p45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45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45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5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p45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t="1830" b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. Bullets 1–8 (Gray)">
  <p:cSld name="CUSTOM_2_7_1_3_1_1_1_1_1_1_1_1"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46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6" name="Google Shape;926;p46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8" name="Google Shape;928;p46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46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6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6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46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46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46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46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46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t="2552" b="2561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. Bullets 1–8 (Blue)">
  <p:cSld name="CUSTOM_2_7_1_3_1_1_1_1_1_1_1_1_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4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9" name="Google Shape;959;p47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7"/>
          <p:cNvSpPr txBox="1">
            <a:spLocks noGrp="1"/>
          </p:cNvSpPr>
          <p:nvPr>
            <p:ph type="subTitle" idx="3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47"/>
          <p:cNvSpPr txBox="1">
            <a:spLocks noGrp="1"/>
          </p:cNvSpPr>
          <p:nvPr>
            <p:ph type="subTitle" idx="4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7"/>
          <p:cNvSpPr txBox="1">
            <a:spLocks noGrp="1"/>
          </p:cNvSpPr>
          <p:nvPr>
            <p:ph type="subTitle" idx="5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7"/>
          <p:cNvSpPr txBox="1">
            <a:spLocks noGrp="1"/>
          </p:cNvSpPr>
          <p:nvPr>
            <p:ph type="subTitle" idx="6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47"/>
          <p:cNvSpPr txBox="1">
            <a:spLocks noGrp="1"/>
          </p:cNvSpPr>
          <p:nvPr>
            <p:ph type="subTitle" idx="7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47"/>
          <p:cNvSpPr txBox="1">
            <a:spLocks noGrp="1"/>
          </p:cNvSpPr>
          <p:nvPr>
            <p:ph type="subTitle" idx="8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47"/>
          <p:cNvSpPr txBox="1">
            <a:spLocks noGrp="1"/>
          </p:cNvSpPr>
          <p:nvPr>
            <p:ph type="subTitle" idx="9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47"/>
          <p:cNvSpPr txBox="1">
            <a:spLocks noGrp="1"/>
          </p:cNvSpPr>
          <p:nvPr>
            <p:ph type="subTitle" idx="13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43575" tIns="0" rIns="457200" bIns="0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t="1276" b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. Fist to Five">
  <p:cSld name="CUSTOM_2_3_1_1_3_1_1_2_1_1_1_1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t="59" b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>
            <a:spLocks noGrp="1"/>
          </p:cNvSpPr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. Review">
  <p:cSld name="CUSTOM_17_2_1_2_1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. Take a Break 1">
  <p:cSld name="CUSTOM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CUSTOM_17_2_1_1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0. Take a Break 2">
  <p:cSld name="CUSTOM_1"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CUSTOM_7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1. Take a Break 1">
  <p:cSld name="CUSTOM_9"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CUSTOM_17_2_1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CUSTOM_2_7_2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CUSTOM_2_4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Call Attention Slide">
  <p:cSld name="CUSTOM_2_3_1_1_3_1_1_2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>
            <a:spLocks noGrp="1"/>
          </p:cNvSpPr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l="139" r="149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tx1"/>
                </a:solidFill>
              </a:defRPr>
            </a:lvl1pPr>
            <a:lvl2pPr lvl="1" algn="r" rtl="0">
              <a:buNone/>
              <a:defRPr sz="1300">
                <a:solidFill>
                  <a:schemeClr val="tx1"/>
                </a:solidFill>
              </a:defRPr>
            </a:lvl2pPr>
            <a:lvl3pPr lvl="2" algn="r" rtl="0">
              <a:buNone/>
              <a:defRPr sz="1300">
                <a:solidFill>
                  <a:schemeClr val="tx1"/>
                </a:solidFill>
              </a:defRPr>
            </a:lvl3pPr>
            <a:lvl4pPr lvl="3" algn="r" rtl="0">
              <a:buNone/>
              <a:defRPr sz="1300">
                <a:solidFill>
                  <a:schemeClr val="tx1"/>
                </a:solidFill>
              </a:defRPr>
            </a:lvl4pPr>
            <a:lvl5pPr lvl="4" algn="r" rtl="0">
              <a:buNone/>
              <a:defRPr sz="1300">
                <a:solidFill>
                  <a:schemeClr val="tx1"/>
                </a:solidFill>
              </a:defRPr>
            </a:lvl5pPr>
            <a:lvl6pPr lvl="5" algn="r" rtl="0">
              <a:buNone/>
              <a:defRPr sz="1300">
                <a:solidFill>
                  <a:schemeClr val="tx1"/>
                </a:solidFill>
              </a:defRPr>
            </a:lvl6pPr>
            <a:lvl7pPr lvl="6" algn="r" rtl="0">
              <a:buNone/>
              <a:defRPr sz="1300">
                <a:solidFill>
                  <a:schemeClr val="tx1"/>
                </a:solidFill>
              </a:defRPr>
            </a:lvl7pPr>
            <a:lvl8pPr lvl="7" algn="r" rtl="0">
              <a:buNone/>
              <a:defRPr sz="1300">
                <a:solidFill>
                  <a:schemeClr val="tx1"/>
                </a:solidFill>
              </a:defRPr>
            </a:lvl8pPr>
            <a:lvl9pPr lvl="8" algn="r" rtl="0">
              <a:buNone/>
              <a:defRPr sz="1300">
                <a:solidFill>
                  <a:schemeClr val="tx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 xmlns:mc="http://schemas.openxmlformats.org/markup-compatibility/2006" xmlns:p14="http://schemas.microsoft.com/office/powerpoint/2010/main">
    <mc:Choice Requires="p14">
      <p:transition p14:dur="4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sldNum="0" hd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customXml" Target="../ink/ink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7.png"/><Relationship Id="rId7" Type="http://schemas.openxmlformats.org/officeDocument/2006/relationships/customXml" Target="../ink/ink5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0.png"/><Relationship Id="rId4" Type="http://schemas.openxmlformats.org/officeDocument/2006/relationships/image" Target="../media/image28.png"/><Relationship Id="rId9" Type="http://schemas.openxmlformats.org/officeDocument/2006/relationships/customXml" Target="../ink/ink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28.png"/><Relationship Id="rId4" Type="http://schemas.openxmlformats.org/officeDocument/2006/relationships/image" Target="../media/image32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274350" y="1703925"/>
            <a:ext cx="8595300" cy="18568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Capstone Engagement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3100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4F9BD-46D5-2E93-D144-222CEB24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Unrestricted Upload of Dangerous File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3" y="1480575"/>
            <a:ext cx="2428499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create a shell script payload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Metasploit tool suite to control and access the compromised Capstone Webserver (target machine)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5111540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732903" y="1480575"/>
            <a:ext cx="5056094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958814" y="1496735"/>
            <a:ext cx="4690334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Successfully uploaded the created shell script payload to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server on target machine.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Launched listener host and port. Gained remote access to target  machine. Used remote access to locate and exfiltrate flat.txt file to Kali Linux (attacker machine)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B5F2E41-1DA7-34B6-0282-FADBDAAA4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Unrestricted Upload of Dangerous File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871C919-26D9-6A57-FDA4-FC068AA6F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7" t="82058" r="24920" b="7072"/>
          <a:stretch/>
        </p:blipFill>
        <p:spPr>
          <a:xfrm>
            <a:off x="406526" y="1987252"/>
            <a:ext cx="7824072" cy="11689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46C289-8579-FDBB-2236-09B05D9CB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B45E26F-CD19-0ED6-F382-FB9003CFA598}"/>
                  </a:ext>
                </a:extLst>
              </p14:cNvPr>
              <p14:cNvContentPartPr/>
              <p14:nvPr/>
            </p14:nvContentPartPr>
            <p14:xfrm>
              <a:off x="1436220" y="1961206"/>
              <a:ext cx="6629400" cy="3531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B45E26F-CD19-0ED6-F382-FB9003CFA5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7580" y="1952206"/>
                <a:ext cx="6647040" cy="37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331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Unrestricted Upload of Dangerous File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3C056D0-4E43-051B-8D5D-72F12E535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04" t="26836" r="37765" b="19063"/>
          <a:stretch/>
        </p:blipFill>
        <p:spPr>
          <a:xfrm>
            <a:off x="2226832" y="1678193"/>
            <a:ext cx="4550485" cy="2982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52108-B414-82ED-8390-48079CD14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06691E1-E82E-EC6A-BC37-F2F01B26432E}"/>
                  </a:ext>
                </a:extLst>
              </p14:cNvPr>
              <p14:cNvContentPartPr/>
              <p14:nvPr/>
            </p14:nvContentPartPr>
            <p14:xfrm>
              <a:off x="2554740" y="1788046"/>
              <a:ext cx="927360" cy="3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06691E1-E82E-EC6A-BC37-F2F01B2643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0420" y="1783726"/>
                <a:ext cx="9360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7C8CF5E-2652-4C76-59F5-716071573EF8}"/>
                  </a:ext>
                </a:extLst>
              </p14:cNvPr>
              <p14:cNvContentPartPr/>
              <p14:nvPr/>
            </p14:nvContentPartPr>
            <p14:xfrm>
              <a:off x="3508380" y="1882366"/>
              <a:ext cx="1586880" cy="47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7C8CF5E-2652-4C76-59F5-716071573E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04060" y="1878046"/>
                <a:ext cx="15955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10192E-04AC-EED0-7C56-2BCAF0C84851}"/>
                  </a:ext>
                </a:extLst>
              </p14:cNvPr>
              <p14:cNvContentPartPr/>
              <p14:nvPr/>
            </p14:nvContentPartPr>
            <p14:xfrm>
              <a:off x="3495780" y="2036806"/>
              <a:ext cx="888480" cy="48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10192E-04AC-EED0-7C56-2BCAF0C8485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91460" y="2032486"/>
                <a:ext cx="8971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371E2A-C8A4-330E-641A-08AB8678E73E}"/>
                  </a:ext>
                </a:extLst>
              </p14:cNvPr>
              <p14:cNvContentPartPr/>
              <p14:nvPr/>
            </p14:nvContentPartPr>
            <p14:xfrm>
              <a:off x="3495780" y="4087366"/>
              <a:ext cx="369360" cy="1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371E2A-C8A4-330E-641A-08AB8678E7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1460" y="4083046"/>
                <a:ext cx="378000" cy="2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6162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Unrestricted Upload of Dangerous File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470793A-3D7A-02C0-9B97-378C0831B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47" t="27115" r="38235" b="16274"/>
          <a:stretch/>
        </p:blipFill>
        <p:spPr>
          <a:xfrm>
            <a:off x="590829" y="1513599"/>
            <a:ext cx="4596491" cy="3173767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EEC481FD-3F37-651D-6EF3-51DCA9B7AC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47" t="75081" r="54863" b="14601"/>
          <a:stretch/>
        </p:blipFill>
        <p:spPr>
          <a:xfrm>
            <a:off x="4508288" y="1989754"/>
            <a:ext cx="4044883" cy="79606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9210738-FE2E-FF4A-1C98-442A0E4FD3D0}"/>
              </a:ext>
            </a:extLst>
          </p:cNvPr>
          <p:cNvCxnSpPr/>
          <p:nvPr/>
        </p:nvCxnSpPr>
        <p:spPr>
          <a:xfrm flipH="1">
            <a:off x="3743661" y="2495774"/>
            <a:ext cx="5809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FC5E0D8-74B4-B807-2C65-0867FDABB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  <p:pic>
        <p:nvPicPr>
          <p:cNvPr id="14" name="Picture 13" descr="A picture containing text, computer, computer, screenshot&#10;&#10;Description automatically generated">
            <a:extLst>
              <a:ext uri="{FF2B5EF4-FFF2-40B4-BE49-F238E27FC236}">
                <a16:creationId xmlns:a16="http://schemas.microsoft.com/office/drawing/2014/main" id="{F50B636A-3ABF-6441-ADBF-6AF26CDFBB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059" t="78398" r="38026" b="15865"/>
          <a:stretch/>
        </p:blipFill>
        <p:spPr>
          <a:xfrm>
            <a:off x="4726641" y="3495913"/>
            <a:ext cx="3451440" cy="6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21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/>
              <a:t>Sensitive Information Stored in Cleartext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2" y="1480575"/>
            <a:ext cx="2868781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868778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Web browser to gather sensitive information stored in human readable format. Information provided directory paths and login credentials needed to access system.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Hydra to break user password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5111540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732903" y="1480575"/>
            <a:ext cx="5056094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732902" y="1480575"/>
            <a:ext cx="5056093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Website clearly indicated directory for “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”. Able to find team member responsible for the folder 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 dirty="0">
                <a:latin typeface="Roboto"/>
                <a:ea typeface="Roboto"/>
                <a:cs typeface="Roboto"/>
                <a:sym typeface="Roboto"/>
              </a:rPr>
            </a:b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hydra to brute force password for Ashton. (see next weakness)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Successfully logged into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directory to find cleartext file listing the username (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) for 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server and the hash of his password, along with instructions for accessing the server. Replaced listed IP address with IP address found in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scan. Directory found at: http://192.168.1.105/company_folders/secret_folder/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CD6269-73DE-BA6B-FBB0-D7E6E879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5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/>
              <a:t>Sensitive Information Stored in Cleartext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0C584EA5-70F2-9D11-2D62-07081D0D3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5" t="19361" r="34314" b="61730"/>
          <a:stretch/>
        </p:blipFill>
        <p:spPr>
          <a:xfrm>
            <a:off x="314325" y="1926222"/>
            <a:ext cx="8254710" cy="16130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263C7-537A-254C-B34F-ADBD3972F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10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</a:t>
            </a:r>
            <a:r>
              <a:rPr lang="en" dirty="0"/>
              <a:t>Sensitive Information Stored in Cleartext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5F1676F-C6EC-B860-5A81-295ED694A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80" t="19361" r="31176" b="50000"/>
          <a:stretch/>
        </p:blipFill>
        <p:spPr>
          <a:xfrm>
            <a:off x="590829" y="1655566"/>
            <a:ext cx="7758739" cy="2794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7C5B7D-C823-1D85-4B0B-424F1895C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96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Insufficiently hashed password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2" y="1480575"/>
            <a:ext cx="2739689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739686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hydra to brute force password for username “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”.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Crack Station to brute force password for username “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”.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5111540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732903" y="1480575"/>
            <a:ext cx="5056094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732903" y="1496735"/>
            <a:ext cx="5056094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Hydra command provided login credentials for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access the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on the webserver.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The /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/ on the webserver provided, in cleartext, the unsalted hashed password for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ryan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gain access to the target webserver and maneuver throughout their system to find the innocuous flag.txt file, but also the ability move around and change or exfiltrate any unsecured file.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93FCC7-95A4-AD24-9CBF-ED0F36286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62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Insufficiently hashed password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D06E939-9577-C7F4-2A14-0CEBF3BBB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53" t="19505" r="34563" b="69386"/>
          <a:stretch/>
        </p:blipFill>
        <p:spPr>
          <a:xfrm>
            <a:off x="314325" y="1559415"/>
            <a:ext cx="7767864" cy="978947"/>
          </a:xfrm>
          <a:prstGeom prst="rect">
            <a:avLst/>
          </a:prstGeom>
        </p:spPr>
      </p:pic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1BA4523-19C1-7510-E411-9577DA119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06" t="59363" r="15396" b="19733"/>
          <a:stretch/>
        </p:blipFill>
        <p:spPr bwMode="auto">
          <a:xfrm>
            <a:off x="1420096" y="2571750"/>
            <a:ext cx="7055101" cy="20432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5E38C4-58FF-02B2-63EB-CD6563A56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8924BAA-91E5-4607-63B0-627EB3BFE3C6}"/>
              </a:ext>
            </a:extLst>
          </p:cNvPr>
          <p:cNvSpPr/>
          <p:nvPr/>
        </p:nvSpPr>
        <p:spPr>
          <a:xfrm>
            <a:off x="5620871" y="3745006"/>
            <a:ext cx="564776" cy="141194"/>
          </a:xfrm>
          <a:prstGeom prst="rect">
            <a:avLst/>
          </a:prstGeom>
          <a:solidFill>
            <a:srgbClr val="232A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Insufficiently hashed password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09F1FDC-AB23-620C-790A-CDFEA00B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89" t="27864" r="6283" b="20934"/>
          <a:stretch/>
        </p:blipFill>
        <p:spPr bwMode="auto">
          <a:xfrm>
            <a:off x="1509051" y="1503804"/>
            <a:ext cx="6005210" cy="3207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21BEF-C07A-B0AF-A737-96BCCB61C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6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18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54475" tIns="0" rIns="45720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66DA16-D23D-C507-B938-CD0EAFC2E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Insufficiently hashed password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53534289-81C7-8C86-5648-20B1A70538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1" t="28231" r="47490" b="18784"/>
          <a:stretch/>
        </p:blipFill>
        <p:spPr>
          <a:xfrm>
            <a:off x="2470443" y="1481326"/>
            <a:ext cx="3988347" cy="325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14B7ABA-1DBF-00ED-66BA-5D9812FF8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28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Insufficiently hashed password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A2173D-4B95-7634-C570-38345F444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29" t="54379" r="45882" b="15085"/>
          <a:stretch/>
        </p:blipFill>
        <p:spPr>
          <a:xfrm>
            <a:off x="936652" y="1753102"/>
            <a:ext cx="6357034" cy="2829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FE7F70-975C-242F-B874-DB5EE1BAA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99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22</a:t>
            </a:fld>
            <a:endParaRPr sz="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3362384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67350" y="675975"/>
            <a:ext cx="8409300" cy="791825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Scan began at 1:15:30am and ends at 1:18:30am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123,063 packets were sent from IP address192.168.1.90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High number of individual IP addresses scanned and ports scanned indicate an nmap scan</a:t>
            </a:r>
            <a:endParaRPr sz="12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A70A23-9AEE-E09E-9ABA-BB1F56CA0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E0FE899A-BB6B-74E3-4F05-4963B745D5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7" t="15578" r="10490" b="7211"/>
          <a:stretch/>
        </p:blipFill>
        <p:spPr>
          <a:xfrm>
            <a:off x="4188758" y="2439083"/>
            <a:ext cx="4587891" cy="239110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4F67414-7B83-BF90-7682-BC3384BD31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69" t="15228" r="5491" b="7560"/>
          <a:stretch/>
        </p:blipFill>
        <p:spPr>
          <a:xfrm>
            <a:off x="367349" y="1497278"/>
            <a:ext cx="4410937" cy="217842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800"/>
            <a:ext cx="8409300" cy="3340868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367350" y="741300"/>
            <a:ext cx="8409300" cy="635679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The first request was received at 1:11 am. Final request received at 1:18 am. Total of 17,559 requests.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File requested was /company_folder/secret_folder. It contained t</a:t>
            </a:r>
            <a:r>
              <a:rPr lang="en-US" sz="1200" dirty="0"/>
              <a:t>he</a:t>
            </a:r>
            <a:r>
              <a:rPr lang="en" sz="1200" dirty="0"/>
              <a:t> directions to access webdav and the username and unsalted hash of the user.</a:t>
            </a:r>
            <a:endParaRPr sz="1200" dirty="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5A4020-CBC5-AE7C-B93F-0DB5046C4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0" t="14413" r="8471" b="35581"/>
          <a:stretch/>
        </p:blipFill>
        <p:spPr>
          <a:xfrm>
            <a:off x="432194" y="1822024"/>
            <a:ext cx="8279611" cy="2632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B30199-FB5A-7C22-6E70-9D6C4E62E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3405414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367350" y="741300"/>
            <a:ext cx="8409300" cy="7265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Requests from Hydra totaled 17,555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dirty="0"/>
              <a:t>17,553 requests were sent before the webserver granted access to the secret_folder and provided the password</a:t>
            </a:r>
            <a:endParaRPr sz="12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803F42-9C49-8AE1-456C-84C4902987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12" t="14413" r="8662" b="7137"/>
          <a:stretch/>
        </p:blipFill>
        <p:spPr>
          <a:xfrm>
            <a:off x="1510085" y="1360536"/>
            <a:ext cx="6841863" cy="351371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799"/>
            <a:ext cx="8409300" cy="3308595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367350" y="741300"/>
            <a:ext cx="8409300" cy="726499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498 requests were made to access WebDAV</a:t>
            </a:r>
            <a:endParaRPr sz="1200" dirty="0"/>
          </a:p>
          <a:p>
            <a:pPr marL="320040" lvl="0" indent="-16764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sz="1200" dirty="0"/>
              <a:t>F</a:t>
            </a:r>
            <a:r>
              <a:rPr lang="en" sz="1200" dirty="0"/>
              <a:t>iles requested was the payload shell of /webdav/shell.php (200) and /webdav/passwd.dav (78)</a:t>
            </a:r>
            <a:endParaRPr sz="12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B3DEA9E-3DA8-A624-3A95-54910E6ED6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91" t="16002" r="4510" b="11254"/>
          <a:stretch/>
        </p:blipFill>
        <p:spPr>
          <a:xfrm>
            <a:off x="957431" y="1465244"/>
            <a:ext cx="7209866" cy="3311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6EE879-10CF-008A-B10B-0F14B2485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27</a:t>
            </a:fld>
            <a:endParaRPr sz="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To detect future port scans, set an alarm for any source IP that is not 192.168.1.105 and the port to any port that is not 443 or 80.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Report would be the number or port s accessed by source IP’s per second.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An email would be sent when more than 3 IP’s are detected.</a:t>
            </a:r>
            <a:endParaRPr sz="1400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Close ports 23 and 80 on IP 192.168.1.105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dirty="0"/>
              <a:t>To close the ports, first you must know what services are using them, shut those down, or assign a different, secure port and then close the ports.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sudo netstat –</a:t>
            </a:r>
            <a:r>
              <a:rPr lang="en-US" sz="1400" dirty="0" err="1"/>
              <a:t>tlnp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kill $</a:t>
            </a:r>
            <a:r>
              <a:rPr lang="en-US" sz="1400" dirty="0" err="1"/>
              <a:t>pid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sudo fuser -k 23/telnet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sudo fuser -k 80/http</a:t>
            </a:r>
            <a:endParaRPr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B16FF3-CA14-2249-7551-6C407778EC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2301" y="4906500"/>
            <a:ext cx="8887359" cy="236950"/>
          </a:xfrm>
        </p:spPr>
        <p:txBody>
          <a:bodyPr/>
          <a:lstStyle/>
          <a:p>
            <a:r>
              <a:rPr lang="en-US" dirty="0"/>
              <a:t>Marla Brannum - Red Vs Blue Team (Pen Testing and SOC Analyst Project)						5/3/22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Filter by IP address not among 192.168.1.100 or 192.168.105 and the </a:t>
            </a:r>
            <a:r>
              <a:rPr lang="en-US" sz="1400" dirty="0" err="1"/>
              <a:t>url.path</a:t>
            </a:r>
            <a:r>
              <a:rPr lang="en-US" sz="1400" dirty="0"/>
              <a:t> is *</a:t>
            </a:r>
            <a:r>
              <a:rPr lang="en-US" sz="1400" dirty="0" err="1"/>
              <a:t>secret_folder</a:t>
            </a:r>
            <a:r>
              <a:rPr lang="en-US" sz="1400" dirty="0"/>
              <a:t>*.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Report criteria would be the number of times the folder was accessed by external IP address.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Email would be sent when any access is attempted from any external IP.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For private files, deny read, write or execute privileges for anyone except the file owner. Set this in the </a:t>
            </a:r>
            <a:r>
              <a:rPr lang="en-US" sz="1400" dirty="0" err="1"/>
              <a:t>http.conf</a:t>
            </a:r>
            <a:r>
              <a:rPr lang="en-US" sz="1400" dirty="0"/>
              <a:t> file.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2E2073-DB84-5D1B-D034-0CC2A9856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3</a:t>
            </a:fld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alert to trigger if any user id has 2 repeated account lockouts.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Report criteria would be to indicate any 401 error with the accompanying IP address and any 200 codes from an external IP.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Email would be sent when files exceed 5 for either code.  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r>
              <a:rPr lang="en-US" sz="1400" dirty="0"/>
              <a:t>Require two factor authentication.</a:t>
            </a:r>
          </a:p>
          <a:p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Require strong passwords (at least 15 characters) that must be changed at least every 6 months.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Establish 1 hour account lockout after 5 failed attempts in 15 minutes, with 3 lockouts requiring administrative assistance.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707B0-E1C8-2A92-B47E-949BFDD97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Alert when </a:t>
            </a:r>
            <a:r>
              <a:rPr lang="en-US" sz="1400" dirty="0" err="1"/>
              <a:t>Webdav</a:t>
            </a:r>
            <a:r>
              <a:rPr lang="en-US" sz="1400" dirty="0"/>
              <a:t> is accessed from any non-trusted IP address.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Report would indicate IP’s requesting access to </a:t>
            </a:r>
            <a:r>
              <a:rPr lang="en-US" sz="1400" dirty="0" err="1"/>
              <a:t>Webdav</a:t>
            </a:r>
            <a:r>
              <a:rPr lang="en-US" sz="14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Email would be sent when 5 attempts have been tracked.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Create whitelist of approved IP’s that are allowed to access the </a:t>
            </a:r>
            <a:r>
              <a:rPr lang="en-US" sz="1400" dirty="0" err="1"/>
              <a:t>Webdav</a:t>
            </a:r>
            <a:r>
              <a:rPr lang="en-US" sz="1400" dirty="0"/>
              <a:t> server.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Update </a:t>
            </a:r>
            <a:r>
              <a:rPr lang="en-US" sz="1400" dirty="0" err="1"/>
              <a:t>httpd.conf</a:t>
            </a:r>
            <a:r>
              <a:rPr lang="en-US" sz="1400" dirty="0"/>
              <a:t> file to block any disallowed IP addresses.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5D7FA7-B3ED-AF8E-4B68-E2DD6C9AB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Set an alarm for attempted upload of any non-whitelisted file type.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Report would contain source IP address and file path and extension.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Email would be sent when any non-approved file type upload is attempted.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4466800" y="1604700"/>
            <a:ext cx="4677200" cy="3301800"/>
          </a:xfrm>
          <a:prstGeom prst="rect">
            <a:avLst/>
          </a:prstGeom>
        </p:spPr>
        <p:txBody>
          <a:bodyPr spcFirstLastPara="1" wrap="square" lIns="457200" tIns="0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If files need to be uploaded to the webserver, create a whitelist of approved/allowed file types that may be uploaded. Any file type not on the list will be rejected.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Place the directory where files are uploaded outside of the website server.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Set a maximum file name length and max file size.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Update </a:t>
            </a:r>
            <a:r>
              <a:rPr lang="en-US" sz="1400" dirty="0" err="1"/>
              <a:t>httpd.conf</a:t>
            </a:r>
            <a:r>
              <a:rPr lang="en-US" sz="1400" dirty="0"/>
              <a:t> file to restrict approved IP addresses.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4760E-6532-2332-B841-4BD213F61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sz="11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Address Range: 192.168.1.0/24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Netmask: 255.255.255.0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Gateway: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 dirty="0"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Windows 10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Hyper-V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192.168.1.90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Kali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192.168.1.100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ELK Server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IPv4: 192.168.105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OS: Linux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Hostname: Capstone Webserver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0D5444-3B2C-3577-866D-71F36F1C1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8CDD686-BF8E-C295-4065-2A7589841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06" y="1234499"/>
            <a:ext cx="6969794" cy="31367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5</a:t>
            </a:fld>
            <a:endParaRPr sz="6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Red Team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1076" name="Google Shape;1076;p59"/>
          <p:cNvGraphicFramePr/>
          <p:nvPr>
            <p:extLst>
              <p:ext uri="{D42A27DB-BD31-4B8C-83A1-F6EECF244321}">
                <p14:modId xmlns:p14="http://schemas.microsoft.com/office/powerpoint/2010/main" val="1975327887"/>
              </p:ext>
            </p:extLst>
          </p:nvPr>
        </p:nvGraphicFramePr>
        <p:xfrm>
          <a:off x="419800" y="1198750"/>
          <a:ext cx="7566863" cy="3469447"/>
        </p:xfrm>
        <a:graphic>
          <a:graphicData uri="http://schemas.openxmlformats.org/drawingml/2006/table">
            <a:tbl>
              <a:tblPr>
                <a:noFill/>
                <a:tableStyleId>{7CED49A1-6980-4E0E-A5AA-0833812C923E}</a:tableStyleId>
              </a:tblPr>
              <a:tblGrid>
                <a:gridCol w="20024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3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(Microsoft Corporation)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NAT switch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130840"/>
                  </a:ext>
                </a:extLst>
              </a:tr>
              <a:tr h="7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 Test System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(Kali Linux)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96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(Intel Corporate)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– monitoring and logging data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844651"/>
                  </a:ext>
                </a:extLst>
              </a:tr>
              <a:tr h="73963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Webserver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(Microsoft Corporation)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 Webserver – target machine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99F25F6-F567-D4C4-7217-05F636101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spcFirstLastPara="1" wrap="square" lIns="457200" tIns="91425" rIns="4572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2300" y="4916700"/>
            <a:ext cx="7971900" cy="226800"/>
          </a:xfrm>
          <a:prstGeom prst="rect">
            <a:avLst/>
          </a:prstGeom>
        </p:spPr>
        <p:txBody>
          <a:bodyPr spcFirstLastPara="1" wrap="square" lIns="274300" tIns="4570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Source: https://cwe.mitre.org/</a:t>
            </a:r>
            <a:endParaRPr dirty="0"/>
          </a:p>
        </p:txBody>
      </p:sp>
      <p:graphicFrame>
        <p:nvGraphicFramePr>
          <p:cNvPr id="1084" name="Google Shape;1084;p60"/>
          <p:cNvGraphicFramePr/>
          <p:nvPr>
            <p:extLst>
              <p:ext uri="{D42A27DB-BD31-4B8C-83A1-F6EECF244321}">
                <p14:modId xmlns:p14="http://schemas.microsoft.com/office/powerpoint/2010/main" val="3314504562"/>
              </p:ext>
            </p:extLst>
          </p:nvPr>
        </p:nvGraphicFramePr>
        <p:xfrm>
          <a:off x="289111" y="1201900"/>
          <a:ext cx="8612840" cy="3466950"/>
        </p:xfrm>
        <a:graphic>
          <a:graphicData uri="http://schemas.openxmlformats.org/drawingml/2006/table">
            <a:tbl>
              <a:tblPr>
                <a:noFill/>
                <a:tableStyleId>{7CED49A1-6980-4E0E-A5AA-0833812C923E}</a:tableStyleId>
              </a:tblPr>
              <a:tblGrid>
                <a:gridCol w="25291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2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7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CWE-99: Improper Control of Resource Identifiers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Software does not restrict or incorrectly restricts input before it is used as an identifier for a resource.</a:t>
                      </a:r>
                      <a:endParaRPr sz="105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Insecure ports allowed to remain open could allow an attacker access to the system. In this case, ports 23 and 80 remained open.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5928854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CWE-434: Unrestricted Upload of File with Dangerous Type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Ability to upload or transfer dangerous file types to gain access to webserver</a:t>
                      </a:r>
                      <a:endParaRPr sz="105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Deployed a persistent reverse backdoor to Capstone’s Apache webserver, allowing access to directories and files.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495872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CWE-312: Cleartext Storage of Sensitive Information</a:t>
                      </a:r>
                      <a:endParaRPr sz="12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5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Sensitive information is saved in a cleartext (human readable) form, rather than being encrypted</a:t>
                      </a:r>
                      <a:endParaRPr sz="105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 attacker can read and download sensitive information.</a:t>
                      </a:r>
                      <a:endParaRPr sz="1100" i="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7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CWE-916: Use of Password Hash With Insufficient Computational Effort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Roboto"/>
                          <a:cs typeface="Arial"/>
                          <a:sym typeface="Arial"/>
                        </a:rPr>
                        <a:t>Password hash is created but is stored in plaintext without using more advanced hashing protocol.</a:t>
                      </a:r>
                      <a:endParaRPr sz="105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 non-hashed password is easily decoded, allowing an attacker to decode the password and gain unauthorized access.</a:t>
                      </a:r>
                      <a:endParaRPr sz="11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82875" marR="182875" marT="91425" marB="91425">
                    <a:lnL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982128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Improper Control of Resource Identifiers</a:t>
            </a:r>
            <a:endParaRPr dirty="0"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3" y="1480575"/>
            <a:ext cx="2428499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Used 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to scan the network (192.168.1.0) for hosts and for open ports.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sn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192.168.1.0/24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nmap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-</a:t>
            </a:r>
            <a:r>
              <a:rPr lang="en-US" sz="1200" dirty="0" err="1">
                <a:latin typeface="Roboto"/>
                <a:ea typeface="Roboto"/>
                <a:cs typeface="Roboto"/>
                <a:sym typeface="Roboto"/>
              </a:rPr>
              <a:t>sS</a:t>
            </a: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192.168.1.105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5111540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732903" y="1480575"/>
            <a:ext cx="5056094" cy="315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958814" y="1496735"/>
            <a:ext cx="4690334" cy="3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Scan showed existing hosts of: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192.168.1.1 – NAT switch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192.168.1.100 – SIEM host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192.168.1.105 – Captstone Webserver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2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Showed open ports on Capstone Webserver of: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23 – Telnet, does not provide a secure connection like SSH to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         manage network devices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80 – HTTP, which is the main protocol used by web browsers,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Roboto"/>
                <a:ea typeface="Roboto"/>
                <a:cs typeface="Roboto"/>
                <a:sym typeface="Roboto"/>
              </a:rPr>
              <a:t>         but is not secure, like 443 (HTTPS)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6AABB17-B3D7-872C-2C55-200BA69C8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spcFirstLastPara="1" wrap="square" lIns="457200" tIns="182875" rIns="2743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Exploitation: Improper Control of Resource Identifiers</a:t>
            </a:r>
            <a:endParaRPr dirty="0"/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193638" y="85633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193638" y="1481325"/>
            <a:ext cx="8636037" cy="32523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F9E8881B-E446-278E-CA60-FBAD0DD73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1" t="13870" r="48388" b="56200"/>
          <a:stretch/>
        </p:blipFill>
        <p:spPr bwMode="auto">
          <a:xfrm>
            <a:off x="329799" y="1655566"/>
            <a:ext cx="3802473" cy="2242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 descr="Graphical user interface&#10;&#10;Description automatically generated">
            <a:extLst>
              <a:ext uri="{FF2B5EF4-FFF2-40B4-BE49-F238E27FC236}">
                <a16:creationId xmlns:a16="http://schemas.microsoft.com/office/drawing/2014/main" id="{703E6C7E-AA68-544C-8EA1-D7FDB1CDE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96" t="32745" r="46448" b="36469"/>
          <a:stretch/>
        </p:blipFill>
        <p:spPr bwMode="auto">
          <a:xfrm>
            <a:off x="4268433" y="1989053"/>
            <a:ext cx="4400914" cy="22183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EA2F7A7-D110-7470-49DC-935E0876A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" y="4916819"/>
            <a:ext cx="8888738" cy="2377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D1D05C-D2F1-71A9-7879-D10A8F0373A1}"/>
                  </a:ext>
                </a:extLst>
              </p14:cNvPr>
              <p14:cNvContentPartPr/>
              <p14:nvPr/>
            </p14:nvContentPartPr>
            <p14:xfrm>
              <a:off x="1026540" y="1954006"/>
              <a:ext cx="1468440" cy="240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D1D05C-D2F1-71A9-7879-D10A8F0373A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7900" y="1945006"/>
                <a:ext cx="14860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4A3FF5D-56A6-8401-859C-48F9B4103760}"/>
                  </a:ext>
                </a:extLst>
              </p14:cNvPr>
              <p14:cNvContentPartPr/>
              <p14:nvPr/>
            </p14:nvContentPartPr>
            <p14:xfrm>
              <a:off x="4979700" y="2337406"/>
              <a:ext cx="1320480" cy="226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4A3FF5D-56A6-8401-859C-48F9B410376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71060" y="2328406"/>
                <a:ext cx="1338120" cy="24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959120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2631</TotalTime>
  <Words>1568</Words>
  <Application>Microsoft Office PowerPoint</Application>
  <PresentationFormat>On-screen Show (16:9)</PresentationFormat>
  <Paragraphs>236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Roboto Light</vt:lpstr>
      <vt:lpstr>Arial</vt:lpstr>
      <vt:lpstr>Roboto Thin</vt:lpstr>
      <vt:lpstr>Roboto Black</vt:lpstr>
      <vt:lpstr>Roboto Medium</vt:lpstr>
      <vt:lpstr>Roboto</vt:lpstr>
      <vt:lpstr>Simple Light</vt:lpstr>
      <vt:lpstr>Capstone Engagement Assessment, Analysis,  and Hardening of a Vulnerable System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Improper Control of Resource Identifiers</vt:lpstr>
      <vt:lpstr>Exploitation: Improper Control of Resource Identifiers</vt:lpstr>
      <vt:lpstr>Exploitation: Unrestricted Upload of Dangerous File</vt:lpstr>
      <vt:lpstr>Exploitation: Unrestricted Upload of Dangerous File</vt:lpstr>
      <vt:lpstr>Exploitation: Unrestricted Upload of Dangerous File</vt:lpstr>
      <vt:lpstr>Exploitation: Unrestricted Upload of Dangerous File</vt:lpstr>
      <vt:lpstr>Exploitation: Sensitive Information Stored in Cleartext</vt:lpstr>
      <vt:lpstr>Exploitation: Sensitive Information Stored in Cleartext</vt:lpstr>
      <vt:lpstr>Exploitation: Sensitive Information Stored in Cleartext</vt:lpstr>
      <vt:lpstr>Exploitation: Insufficiently hashed password</vt:lpstr>
      <vt:lpstr>Exploitation: Insufficiently hashed password</vt:lpstr>
      <vt:lpstr>Exploitation: Insufficiently hashed password</vt:lpstr>
      <vt:lpstr>Exploitation: Insufficiently hashed password</vt:lpstr>
      <vt:lpstr>Exploitation: Insufficiently hashed password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Engagement Assessment, Analysis,  and Hardening of a Vulnerable System</dc:title>
  <cp:lastModifiedBy>Marla Brannum</cp:lastModifiedBy>
  <cp:revision>56</cp:revision>
  <dcterms:modified xsi:type="dcterms:W3CDTF">2022-05-25T04:16:56Z</dcterms:modified>
</cp:coreProperties>
</file>